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7" r:id="rId5"/>
    <p:sldId id="259" r:id="rId6"/>
    <p:sldId id="285" r:id="rId7"/>
    <p:sldId id="282" r:id="rId8"/>
    <p:sldId id="283" r:id="rId9"/>
    <p:sldId id="286" r:id="rId10"/>
    <p:sldId id="284" r:id="rId11"/>
    <p:sldId id="288" r:id="rId12"/>
    <p:sldId id="289"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75774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7890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02544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54047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D5F6B-46BB-41FB-A0CD-B9DA8AD0EF15}"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15969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D5F6B-46BB-41FB-A0CD-B9DA8AD0EF15}"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94681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D5F6B-46BB-41FB-A0CD-B9DA8AD0EF15}" type="datetimeFigureOut">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56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D5F6B-46BB-41FB-A0CD-B9DA8AD0EF15}"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41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D5F6B-46BB-41FB-A0CD-B9DA8AD0EF15}" type="datetimeFigureOut">
              <a:rPr lang="en-US" smtClean="0"/>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33605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0114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4452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D5F6B-46BB-41FB-A0CD-B9DA8AD0EF15}" type="datetimeFigureOut">
              <a:rPr lang="en-US" smtClean="0"/>
              <a:t>11/14/2021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F76BE-CCC5-4B93-ABB3-FEF0DA922F0C}" type="slidenum">
              <a:rPr lang="en-US" smtClean="0"/>
              <a:t>‹#›</a:t>
            </a:fld>
            <a:endParaRPr lang="en-US"/>
          </a:p>
        </p:txBody>
      </p:sp>
    </p:spTree>
    <p:extLst>
      <p:ext uri="{BB962C8B-B14F-4D97-AF65-F5344CB8AC3E}">
        <p14:creationId xmlns:p14="http://schemas.microsoft.com/office/powerpoint/2010/main" val="2221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6" y="1981200"/>
            <a:ext cx="88392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CHẠY TIẾP SỨC ĐÁ CẦU</a:t>
            </a:r>
            <a:endParaRPr lang="vi-V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343400"/>
            <a:ext cx="5562600" cy="2514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24384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10838"/>
            <a:ext cx="2438400" cy="2133600"/>
          </a:xfrm>
          <a:prstGeom prst="rect">
            <a:avLst/>
          </a:prstGeom>
        </p:spPr>
      </p:pic>
    </p:spTree>
    <p:extLst>
      <p:ext uri="{BB962C8B-B14F-4D97-AF65-F5344CB8AC3E}">
        <p14:creationId xmlns:p14="http://schemas.microsoft.com/office/powerpoint/2010/main" val="217837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pPr marL="914400" indent="-914400">
              <a:lnSpc>
                <a:spcPct val="200000"/>
              </a:lnSpc>
            </a:pPr>
            <a:r>
              <a:rPr lang="vi-VN" sz="6000" b="1" i="1" dirty="0" smtClean="0">
                <a:solidFill>
                  <a:schemeClr val="accent6">
                    <a:lumMod val="50000"/>
                  </a:schemeClr>
                </a:solidFill>
              </a:rPr>
              <a:t>B. ĐÁ </a:t>
            </a:r>
            <a:r>
              <a:rPr lang="vi-VN" sz="6000" b="1" i="1" dirty="0">
                <a:solidFill>
                  <a:schemeClr val="accent6">
                    <a:lumMod val="50000"/>
                  </a:schemeClr>
                </a:solidFill>
              </a:rPr>
              <a:t>CẦU</a:t>
            </a:r>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pPr marL="0" indent="0">
              <a:buNone/>
            </a:pPr>
            <a:r>
              <a:rPr lang="vi-VN" dirty="0"/>
              <a:t> Tâng cầu( nhịp 1) – đá tấn công bằng mu bàn chân</a:t>
            </a:r>
            <a:endParaRPr lang="en-US" dirty="0"/>
          </a:p>
          <a:p>
            <a:pPr marL="0" indent="0">
              <a:buNone/>
            </a:pPr>
            <a:r>
              <a:rPr lang="en-US" b="1" u="sng" dirty="0"/>
              <a:t>1. TTCB: </a:t>
            </a:r>
            <a:r>
              <a:rPr lang="en-US" dirty="0" err="1"/>
              <a:t>Hai</a:t>
            </a:r>
            <a:r>
              <a:rPr lang="en-US" dirty="0"/>
              <a:t> </a:t>
            </a:r>
            <a:r>
              <a:rPr lang="en-US" dirty="0" err="1"/>
              <a:t>chân</a:t>
            </a:r>
            <a:r>
              <a:rPr lang="en-US" dirty="0"/>
              <a:t> </a:t>
            </a:r>
            <a:r>
              <a:rPr lang="en-US" dirty="0" err="1"/>
              <a:t>đứng</a:t>
            </a:r>
            <a:r>
              <a:rPr lang="en-US" dirty="0"/>
              <a:t> song </a:t>
            </a:r>
            <a:r>
              <a:rPr lang="en-US" dirty="0" err="1"/>
              <a:t>song</a:t>
            </a:r>
            <a:r>
              <a:rPr lang="en-US" dirty="0"/>
              <a:t> </a:t>
            </a:r>
            <a:r>
              <a:rPr lang="en-US" dirty="0" err="1"/>
              <a:t>rộng</a:t>
            </a:r>
            <a:r>
              <a:rPr lang="en-US" dirty="0"/>
              <a:t> </a:t>
            </a:r>
            <a:r>
              <a:rPr lang="en-US" dirty="0" err="1"/>
              <a:t>bằng</a:t>
            </a:r>
            <a:r>
              <a:rPr lang="en-US" dirty="0"/>
              <a:t> </a:t>
            </a:r>
            <a:r>
              <a:rPr lang="en-US" dirty="0" err="1"/>
              <a:t>vai</a:t>
            </a:r>
            <a:r>
              <a:rPr lang="en-US" dirty="0"/>
              <a:t> </a:t>
            </a:r>
            <a:r>
              <a:rPr lang="en-US" dirty="0" err="1"/>
              <a:t>hoặc</a:t>
            </a:r>
            <a:r>
              <a:rPr lang="en-US" dirty="0"/>
              <a:t> </a:t>
            </a:r>
            <a:r>
              <a:rPr lang="en-US" dirty="0" err="1"/>
              <a:t>chân</a:t>
            </a:r>
            <a:r>
              <a:rPr lang="en-US" dirty="0"/>
              <a:t> </a:t>
            </a:r>
            <a:r>
              <a:rPr lang="en-US" dirty="0" err="1"/>
              <a:t>trước</a:t>
            </a:r>
            <a:r>
              <a:rPr lang="en-US" dirty="0"/>
              <a:t> </a:t>
            </a:r>
            <a:r>
              <a:rPr lang="en-US" dirty="0" err="1"/>
              <a:t>chân</a:t>
            </a:r>
            <a:r>
              <a:rPr lang="en-US" dirty="0"/>
              <a:t> </a:t>
            </a:r>
            <a:r>
              <a:rPr lang="en-US" dirty="0" err="1"/>
              <a:t>sau</a:t>
            </a:r>
            <a:r>
              <a:rPr lang="en-US" dirty="0"/>
              <a:t>, </a:t>
            </a:r>
            <a:r>
              <a:rPr lang="en-US" dirty="0" err="1"/>
              <a:t>gối</a:t>
            </a:r>
            <a:r>
              <a:rPr lang="en-US" dirty="0"/>
              <a:t> </a:t>
            </a:r>
            <a:r>
              <a:rPr lang="en-US" dirty="0" err="1"/>
              <a:t>hơi</a:t>
            </a:r>
            <a:r>
              <a:rPr lang="en-US" dirty="0"/>
              <a:t> </a:t>
            </a:r>
            <a:r>
              <a:rPr lang="en-US" dirty="0" err="1"/>
              <a:t>khuỵu</a:t>
            </a:r>
            <a:r>
              <a:rPr lang="en-US" dirty="0"/>
              <a:t>, </a:t>
            </a:r>
            <a:r>
              <a:rPr lang="en-US" dirty="0" err="1"/>
              <a:t>trọng</a:t>
            </a:r>
            <a:r>
              <a:rPr lang="en-US" dirty="0"/>
              <a:t> </a:t>
            </a:r>
            <a:r>
              <a:rPr lang="en-US" dirty="0" err="1"/>
              <a:t>tâm</a:t>
            </a:r>
            <a:r>
              <a:rPr lang="en-US" dirty="0"/>
              <a:t> </a:t>
            </a:r>
            <a:r>
              <a:rPr lang="en-US" dirty="0" err="1"/>
              <a:t>hơi</a:t>
            </a:r>
            <a:r>
              <a:rPr lang="en-US" dirty="0"/>
              <a:t> </a:t>
            </a:r>
            <a:r>
              <a:rPr lang="en-US" dirty="0" err="1"/>
              <a:t>thấp</a:t>
            </a:r>
            <a:r>
              <a:rPr lang="en-US" dirty="0"/>
              <a:t> </a:t>
            </a:r>
            <a:r>
              <a:rPr lang="en-US" dirty="0" err="1"/>
              <a:t>dồn</a:t>
            </a:r>
            <a:r>
              <a:rPr lang="en-US" dirty="0"/>
              <a:t> </a:t>
            </a:r>
            <a:r>
              <a:rPr lang="en-US" dirty="0" err="1"/>
              <a:t>đều</a:t>
            </a:r>
            <a:r>
              <a:rPr lang="en-US" dirty="0"/>
              <a:t> </a:t>
            </a:r>
            <a:r>
              <a:rPr lang="en-US" dirty="0" err="1"/>
              <a:t>vào</a:t>
            </a:r>
            <a:r>
              <a:rPr lang="en-US" dirty="0"/>
              <a:t> </a:t>
            </a:r>
            <a:r>
              <a:rPr lang="en-US" dirty="0" err="1"/>
              <a:t>hai</a:t>
            </a:r>
            <a:r>
              <a:rPr lang="en-US" dirty="0"/>
              <a:t> </a:t>
            </a:r>
            <a:r>
              <a:rPr lang="en-US" dirty="0" err="1"/>
              <a:t>chân</a:t>
            </a:r>
            <a:r>
              <a:rPr lang="en-US" dirty="0"/>
              <a:t>, </a:t>
            </a:r>
            <a:r>
              <a:rPr lang="en-US" dirty="0" err="1"/>
              <a:t>người</a:t>
            </a:r>
            <a:r>
              <a:rPr lang="en-US" dirty="0"/>
              <a:t> </a:t>
            </a:r>
            <a:r>
              <a:rPr lang="en-US" dirty="0" err="1"/>
              <a:t>hơi</a:t>
            </a:r>
            <a:r>
              <a:rPr lang="en-US" dirty="0"/>
              <a:t> </a:t>
            </a:r>
            <a:r>
              <a:rPr lang="en-US" dirty="0" err="1"/>
              <a:t>đổ</a:t>
            </a:r>
            <a:r>
              <a:rPr lang="en-US" dirty="0"/>
              <a:t> </a:t>
            </a:r>
            <a:r>
              <a:rPr lang="en-US" dirty="0" err="1"/>
              <a:t>về</a:t>
            </a:r>
            <a:r>
              <a:rPr lang="en-US" dirty="0"/>
              <a:t> </a:t>
            </a:r>
            <a:r>
              <a:rPr lang="en-US" dirty="0" err="1"/>
              <a:t>phía</a:t>
            </a:r>
            <a:r>
              <a:rPr lang="en-US" dirty="0"/>
              <a:t> </a:t>
            </a:r>
            <a:r>
              <a:rPr lang="en-US" dirty="0" err="1"/>
              <a:t>trước</a:t>
            </a:r>
            <a:r>
              <a:rPr lang="en-US" dirty="0"/>
              <a:t>, </a:t>
            </a:r>
            <a:r>
              <a:rPr lang="en-US" dirty="0" err="1"/>
              <a:t>đầu</a:t>
            </a:r>
            <a:r>
              <a:rPr lang="en-US" dirty="0"/>
              <a:t> </a:t>
            </a:r>
            <a:r>
              <a:rPr lang="en-US" dirty="0" err="1"/>
              <a:t>thẳng</a:t>
            </a:r>
            <a:r>
              <a:rPr lang="en-US" dirty="0"/>
              <a:t>, </a:t>
            </a:r>
            <a:r>
              <a:rPr lang="en-US" dirty="0" err="1"/>
              <a:t>mắt</a:t>
            </a:r>
            <a:r>
              <a:rPr lang="en-US" dirty="0"/>
              <a:t> </a:t>
            </a:r>
            <a:r>
              <a:rPr lang="en-US" dirty="0" err="1"/>
              <a:t>theo</a:t>
            </a:r>
            <a:r>
              <a:rPr lang="en-US" dirty="0"/>
              <a:t> </a:t>
            </a:r>
            <a:r>
              <a:rPr lang="en-US" dirty="0" err="1"/>
              <a:t>dõi</a:t>
            </a:r>
            <a:r>
              <a:rPr lang="en-US" dirty="0"/>
              <a:t> </a:t>
            </a:r>
            <a:r>
              <a:rPr lang="en-US" dirty="0" err="1"/>
              <a:t>đường</a:t>
            </a:r>
            <a:r>
              <a:rPr lang="en-US" dirty="0"/>
              <a:t> bay </a:t>
            </a:r>
            <a:r>
              <a:rPr lang="en-US" dirty="0" err="1"/>
              <a:t>của</a:t>
            </a:r>
            <a:r>
              <a:rPr lang="en-US" dirty="0"/>
              <a:t> </a:t>
            </a:r>
            <a:r>
              <a:rPr lang="en-US" dirty="0" err="1"/>
              <a:t>cầu</a:t>
            </a:r>
            <a:r>
              <a:rPr lang="en-US" dirty="0"/>
              <a:t>, </a:t>
            </a:r>
            <a:r>
              <a:rPr lang="en-US" dirty="0" err="1"/>
              <a:t>hai</a:t>
            </a:r>
            <a:r>
              <a:rPr lang="en-US" dirty="0"/>
              <a:t> </a:t>
            </a:r>
            <a:r>
              <a:rPr lang="en-US" dirty="0" err="1"/>
              <a:t>tay</a:t>
            </a:r>
            <a:r>
              <a:rPr lang="en-US" dirty="0"/>
              <a:t> co </a:t>
            </a:r>
            <a:r>
              <a:rPr lang="en-US" dirty="0" err="1"/>
              <a:t>tự</a:t>
            </a:r>
            <a:r>
              <a:rPr lang="en-US" dirty="0"/>
              <a:t> </a:t>
            </a:r>
            <a:r>
              <a:rPr lang="en-US" dirty="0" err="1"/>
              <a:t>nhiên</a:t>
            </a:r>
            <a:endParaRPr lang="en-US" dirty="0"/>
          </a:p>
          <a:p>
            <a:pPr marL="0" indent="0">
              <a:buNone/>
            </a:pPr>
            <a:r>
              <a:rPr lang="vi-VN" b="1" u="sng" dirty="0"/>
              <a:t>2. Thực hiện động tác: </a:t>
            </a:r>
            <a:r>
              <a:rPr lang="vi-VN" dirty="0"/>
              <a:t>Khi cầu bay bổng về phía sau hoặc sang 2 bên, người tập chuyển trọng tâm cơ thể sang chân trụ, rồi xoay người theo cầu, chân đá nâng thẳng và cao về phía cầu, thân hơi ngả về sau theo hướng ngược lại để giữ thăng bằng. Người tiếp xúc với cầu khi cầu ở độ cao khoảng 1,2_1,6m, lúc này xoay nhẹ </a:t>
            </a:r>
            <a:endParaRPr lang="en-US" dirty="0"/>
          </a:p>
        </p:txBody>
      </p:sp>
    </p:spTree>
    <p:extLst>
      <p:ext uri="{BB962C8B-B14F-4D97-AF65-F5344CB8AC3E}">
        <p14:creationId xmlns:p14="http://schemas.microsoft.com/office/powerpoint/2010/main" val="177832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500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678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81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36"/>
            <a:ext cx="9144000" cy="509073"/>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0450"/>
            <a:ext cx="9296400" cy="509073"/>
          </a:xfrm>
          <a:prstGeom prst="rect">
            <a:avLst/>
          </a:prstGeom>
        </p:spPr>
      </p:pic>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609600"/>
            <a:ext cx="9088581"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20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7200" b="1" dirty="0" smtClean="0">
                <a:solidFill>
                  <a:srgbClr val="FF0000"/>
                </a:solidFill>
              </a:rPr>
              <a:t>NỘI DUNG CHÍNH</a:t>
            </a:r>
            <a:endParaRPr lang="en-US" sz="7200" b="1" dirty="0">
              <a:solidFill>
                <a:srgbClr val="FF0000"/>
              </a:solidFill>
            </a:endParaRPr>
          </a:p>
        </p:txBody>
      </p:sp>
      <p:sp>
        <p:nvSpPr>
          <p:cNvPr id="3" name="Content Placeholder 2"/>
          <p:cNvSpPr>
            <a:spLocks noGrp="1"/>
          </p:cNvSpPr>
          <p:nvPr>
            <p:ph idx="1"/>
          </p:nvPr>
        </p:nvSpPr>
        <p:spPr>
          <a:xfrm>
            <a:off x="457200" y="2085110"/>
            <a:ext cx="8229600" cy="4525963"/>
          </a:xfrm>
        </p:spPr>
        <p:txBody>
          <a:bodyPr>
            <a:normAutofit/>
          </a:bodyPr>
          <a:lstStyle/>
          <a:p>
            <a:pPr marL="914400" indent="-914400">
              <a:lnSpc>
                <a:spcPct val="200000"/>
              </a:lnSpc>
              <a:buAutoNum type="alphaUcPeriod"/>
            </a:pPr>
            <a:r>
              <a:rPr lang="vi-VN" sz="4800" b="1" i="1" dirty="0" smtClean="0">
                <a:solidFill>
                  <a:schemeClr val="accent6">
                    <a:lumMod val="50000"/>
                  </a:schemeClr>
                </a:solidFill>
                <a:latin typeface="+mj-lt"/>
              </a:rPr>
              <a:t>CHẠY TIẾP SỨC</a:t>
            </a:r>
          </a:p>
          <a:p>
            <a:pPr marL="914400" indent="-914400">
              <a:lnSpc>
                <a:spcPct val="200000"/>
              </a:lnSpc>
              <a:buAutoNum type="alphaUcPeriod"/>
            </a:pPr>
            <a:r>
              <a:rPr lang="vi-VN" sz="4800" b="1" i="1" dirty="0" smtClean="0">
                <a:solidFill>
                  <a:schemeClr val="accent6">
                    <a:lumMod val="50000"/>
                  </a:schemeClr>
                </a:solidFill>
                <a:latin typeface="+mj-lt"/>
              </a:rPr>
              <a:t>ĐÁ CẦU</a:t>
            </a:r>
            <a:endParaRPr lang="vi-VN" sz="4800" b="1" i="1" dirty="0" smtClean="0">
              <a:solidFill>
                <a:schemeClr val="accent6">
                  <a:lumMod val="50000"/>
                </a:schemeClr>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42554"/>
            <a:ext cx="7924800" cy="990601"/>
          </a:xfrm>
          <a:prstGeom prst="rect">
            <a:avLst/>
          </a:prstGeom>
        </p:spPr>
      </p:pic>
    </p:spTree>
    <p:extLst>
      <p:ext uri="{BB962C8B-B14F-4D97-AF65-F5344CB8AC3E}">
        <p14:creationId xmlns:p14="http://schemas.microsoft.com/office/powerpoint/2010/main" val="3965266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0" indent="-914400">
              <a:lnSpc>
                <a:spcPct val="200000"/>
              </a:lnSpc>
            </a:pPr>
            <a:r>
              <a:rPr lang="vi-VN" sz="6000" b="1" i="1" dirty="0">
                <a:solidFill>
                  <a:schemeClr val="accent6">
                    <a:lumMod val="50000"/>
                  </a:schemeClr>
                </a:solidFill>
              </a:rPr>
              <a:t>CHẠY TIẾP SỨC</a:t>
            </a:r>
          </a:p>
        </p:txBody>
      </p:sp>
      <p:sp>
        <p:nvSpPr>
          <p:cNvPr id="3" name="Content Placeholder 2"/>
          <p:cNvSpPr>
            <a:spLocks noGrp="1"/>
          </p:cNvSpPr>
          <p:nvPr>
            <p:ph idx="1"/>
          </p:nvPr>
        </p:nvSpPr>
        <p:spPr>
          <a:xfrm>
            <a:off x="152400" y="2209800"/>
            <a:ext cx="8991600" cy="3916363"/>
          </a:xfrm>
        </p:spPr>
        <p:txBody>
          <a:bodyPr>
            <a:normAutofit/>
          </a:bodyPr>
          <a:lstStyle/>
          <a:p>
            <a:pPr marL="0" indent="0">
              <a:buNone/>
            </a:pPr>
            <a:r>
              <a:rPr lang="vi-VN" sz="4000" dirty="0"/>
              <a:t>1. Kĩ thuật trao và nhận tín </a:t>
            </a:r>
            <a:r>
              <a:rPr lang="vi-VN" sz="4000" dirty="0" smtClean="0"/>
              <a:t>gậy</a:t>
            </a:r>
          </a:p>
          <a:p>
            <a:pPr marL="0" indent="0">
              <a:buNone/>
            </a:pPr>
            <a:r>
              <a:rPr lang="vi-VN" sz="4000" dirty="0"/>
              <a:t>2. Động tác tại chỗ trao tín gậy</a:t>
            </a:r>
            <a:endParaRPr lang="en-US" sz="4000" dirty="0"/>
          </a:p>
          <a:p>
            <a:pPr marL="0" indent="0">
              <a:buNone/>
            </a:pPr>
            <a:r>
              <a:rPr lang="vi-VN" sz="4000" dirty="0"/>
              <a:t>3. Động tác tại chỗ nhận tín gậy</a:t>
            </a:r>
            <a:endParaRPr lang="en-US" sz="4000" dirty="0"/>
          </a:p>
        </p:txBody>
      </p:sp>
    </p:spTree>
    <p:extLst>
      <p:ext uri="{BB962C8B-B14F-4D97-AF65-F5344CB8AC3E}">
        <p14:creationId xmlns:p14="http://schemas.microsoft.com/office/powerpoint/2010/main" val="206712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0655"/>
          </a:xfrm>
        </p:spPr>
        <p:txBody>
          <a:bodyPr>
            <a:noAutofit/>
          </a:bodyPr>
          <a:lstStyle/>
          <a:p>
            <a:r>
              <a:rPr lang="vi-VN" sz="2400" b="1" i="1" dirty="0" smtClean="0">
                <a:solidFill>
                  <a:srgbClr val="C00000"/>
                </a:solidFill>
              </a:rPr>
              <a:t>HUY CHƯƠNG VÀNG CHẠY TIẾP SỨC NỮ TẠI SEA GAME</a:t>
            </a:r>
            <a:endParaRPr lang="en-US" sz="2400" b="1" i="1" dirty="0">
              <a:solidFill>
                <a:srgbClr val="C0000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1600"/>
            <a:ext cx="9067800" cy="545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783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77200" cy="1018309"/>
          </a:xfrm>
        </p:spPr>
        <p:txBody>
          <a:bodyPr>
            <a:normAutofit fontScale="90000"/>
          </a:bodyPr>
          <a:lstStyle/>
          <a:p>
            <a:r>
              <a:rPr lang="vi-VN" b="1" dirty="0" smtClean="0">
                <a:solidFill>
                  <a:srgbClr val="C00000"/>
                </a:solidFill>
              </a:rPr>
              <a:t/>
            </a:r>
            <a:br>
              <a:rPr lang="vi-VN" b="1" dirty="0" smtClean="0">
                <a:solidFill>
                  <a:srgbClr val="C00000"/>
                </a:solidFill>
              </a:rPr>
            </a:br>
            <a:r>
              <a:rPr lang="vi-VN" sz="5300" dirty="0">
                <a:solidFill>
                  <a:srgbClr val="FF0000"/>
                </a:solidFill>
              </a:rPr>
              <a:t>1. Kĩ thuật trao và nhận tín gậy</a:t>
            </a:r>
            <a:r>
              <a:rPr lang="en-US" sz="5300" dirty="0">
                <a:solidFill>
                  <a:srgbClr val="FF0000"/>
                </a:solidFill>
              </a:rPr>
              <a:t/>
            </a:r>
            <a:br>
              <a:rPr lang="en-US" sz="5300" dirty="0">
                <a:solidFill>
                  <a:srgbClr val="FF0000"/>
                </a:solidFill>
              </a:rPr>
            </a:br>
            <a:endParaRPr lang="en-US" sz="5300" b="1" dirty="0">
              <a:solidFill>
                <a:srgbClr val="FF0000"/>
              </a:solidFill>
            </a:endParaRPr>
          </a:p>
        </p:txBody>
      </p:sp>
      <p:sp>
        <p:nvSpPr>
          <p:cNvPr id="3" name="Content Placeholder 2"/>
          <p:cNvSpPr>
            <a:spLocks noGrp="1"/>
          </p:cNvSpPr>
          <p:nvPr>
            <p:ph idx="1"/>
          </p:nvPr>
        </p:nvSpPr>
        <p:spPr>
          <a:xfrm>
            <a:off x="152400" y="990600"/>
            <a:ext cx="8915400" cy="6019800"/>
          </a:xfrm>
        </p:spPr>
        <p:txBody>
          <a:bodyPr>
            <a:normAutofit fontScale="92500"/>
          </a:bodyPr>
          <a:lstStyle/>
          <a:p>
            <a:pPr>
              <a:buFontTx/>
              <a:buChar char="-"/>
            </a:pPr>
            <a:endParaRPr lang="vi-VN" dirty="0" smtClean="0">
              <a:latin typeface="Times New Roman" pitchFamily="18" charset="0"/>
              <a:cs typeface="Times New Roman" pitchFamily="18" charset="0"/>
            </a:endParaRPr>
          </a:p>
          <a:p>
            <a:pPr marL="0" indent="0">
              <a:buNone/>
            </a:pPr>
            <a:r>
              <a:rPr lang="vi-VN" dirty="0" smtClean="0"/>
              <a:t>Có </a:t>
            </a:r>
            <a:r>
              <a:rPr lang="vi-VN" dirty="0"/>
              <a:t>2 cách trao và nhận tín gậy</a:t>
            </a:r>
            <a:endParaRPr lang="en-US" dirty="0"/>
          </a:p>
          <a:p>
            <a:pPr marL="0" indent="0">
              <a:buNone/>
            </a:pPr>
            <a:r>
              <a:rPr lang="vi-VN" b="1" i="1" u="sng" dirty="0"/>
              <a:t>a. Cách 1: </a:t>
            </a:r>
            <a:r>
              <a:rPr lang="vi-VN" dirty="0"/>
              <a:t>Trao và nhận tín gậy từ dưới lên, tín gậy được đưa từ dưới lên vào giữa ngón cái và ngón trỏ của bàn tay người nhận. Người nhận tín gậy khi đưa tay về sau. Cánh tay duỗi thẳng cố định. Bàn tay xòe ra như đo gang, các ngón con hướng chếch ra ngoài- xuống dưới; ngón cái hướng chếch vào trong, lòng bàn tay hướng về sau- xuống dưới</a:t>
            </a:r>
            <a:endParaRPr lang="en-US" dirty="0"/>
          </a:p>
          <a:p>
            <a:pPr marL="0" indent="0">
              <a:buNone/>
            </a:pPr>
            <a:r>
              <a:rPr lang="vi-VN" b="1" i="1" u="sng" dirty="0"/>
              <a:t>b. Cách 2: </a:t>
            </a:r>
            <a:r>
              <a:rPr lang="vi-VN" dirty="0"/>
              <a:t>Trao và nhận tín gậy từ trên xuống. Tín gậy được đưa từ trên xuống. Người nhận tín gậy phải để lòng bàn tay ngửa, ngược với cách 1</a:t>
            </a:r>
            <a:endParaRPr lang="en-US" dirty="0"/>
          </a:p>
          <a:p>
            <a:pPr>
              <a:buFontTx/>
              <a:buChar char="-"/>
            </a:pPr>
            <a:endParaRPr lang="vi-VN" dirty="0" smtClean="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86821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8991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822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Autofit/>
          </a:bodyPr>
          <a:lstStyle/>
          <a:p>
            <a:r>
              <a:rPr lang="vi-VN" sz="4800" dirty="0">
                <a:solidFill>
                  <a:srgbClr val="FF0000"/>
                </a:solidFill>
              </a:rPr>
              <a:t>2. Động tác tại chỗ trao tín gậy</a:t>
            </a:r>
            <a:r>
              <a:rPr lang="en-US" sz="4800" dirty="0">
                <a:solidFill>
                  <a:srgbClr val="FF0000"/>
                </a:solidFill>
              </a:rPr>
              <a:t/>
            </a:r>
            <a:br>
              <a:rPr lang="en-US" sz="4800" dirty="0">
                <a:solidFill>
                  <a:srgbClr val="FF0000"/>
                </a:solidFill>
              </a:rPr>
            </a:br>
            <a:endParaRPr lang="en-US" sz="4800" dirty="0">
              <a:solidFill>
                <a:srgbClr val="FF0000"/>
              </a:solidFill>
            </a:endParaRPr>
          </a:p>
        </p:txBody>
      </p:sp>
      <p:sp>
        <p:nvSpPr>
          <p:cNvPr id="3" name="Content Placeholder 2"/>
          <p:cNvSpPr>
            <a:spLocks noGrp="1"/>
          </p:cNvSpPr>
          <p:nvPr>
            <p:ph idx="1"/>
          </p:nvPr>
        </p:nvSpPr>
        <p:spPr>
          <a:xfrm>
            <a:off x="76200" y="1600200"/>
            <a:ext cx="9067800" cy="5029200"/>
          </a:xfrm>
        </p:spPr>
        <p:txBody>
          <a:bodyPr>
            <a:normAutofit/>
          </a:bodyPr>
          <a:lstStyle/>
          <a:p>
            <a:pPr marL="0" indent="0">
              <a:buNone/>
            </a:pPr>
            <a:r>
              <a:rPr lang="vi-VN" b="1" i="1" u="sng" dirty="0"/>
              <a:t>- TTCB: </a:t>
            </a:r>
            <a:r>
              <a:rPr lang="vi-VN" dirty="0"/>
              <a:t>Đứng chân trước chân sau, chân bên tay cầm gậy phía sau. Cầm tín gậy tay phải chạy đoạn 1 và đoạn 3,cầm tay trái chạy doạn 2 và đoạn 4, cầm sát đầu phía sau tín gậy</a:t>
            </a:r>
            <a:endParaRPr lang="en-US" dirty="0"/>
          </a:p>
          <a:p>
            <a:pPr marL="0" indent="0">
              <a:buNone/>
            </a:pPr>
            <a:r>
              <a:rPr lang="vi-VN" b="1" i="1" u="sng" dirty="0"/>
              <a:t>- Động tác: </a:t>
            </a:r>
            <a:r>
              <a:rPr lang="vi-VN" dirty="0"/>
              <a:t>Đánh tay nhịp nhàn, khi tay có tín gậy đưa về trước thì hô “ bắt” và đánh tay này về sau 1 nhịp nữa rồi mới đưa thẳng tay về trước, làm động tác trao gậy theo kiểu quy định</a:t>
            </a:r>
            <a:endParaRPr lang="en-US" dirty="0"/>
          </a:p>
        </p:txBody>
      </p:sp>
    </p:spTree>
    <p:extLst>
      <p:ext uri="{BB962C8B-B14F-4D97-AF65-F5344CB8AC3E}">
        <p14:creationId xmlns:p14="http://schemas.microsoft.com/office/powerpoint/2010/main" val="4202807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4800" dirty="0">
                <a:solidFill>
                  <a:srgbClr val="FF0000"/>
                </a:solidFill>
              </a:rPr>
              <a:t>3. Động tác tại chỗ nhận tín gậy</a:t>
            </a:r>
            <a:endParaRPr lang="en-US" sz="4800" dirty="0">
              <a:solidFill>
                <a:srgbClr val="FF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350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320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TotalTime>
  <Words>443</Words>
  <Application>Microsoft Office PowerPoint</Application>
  <PresentationFormat>On-screen Show (4:3)</PresentationFormat>
  <Paragraphs>22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NỘI DUNG CHÍNH</vt:lpstr>
      <vt:lpstr>CHẠY TIẾP SỨC</vt:lpstr>
      <vt:lpstr>HUY CHƯƠNG VÀNG CHẠY TIẾP SỨC NỮ TẠI SEA GAME</vt:lpstr>
      <vt:lpstr> 1. Kĩ thuật trao và nhận tín gậy </vt:lpstr>
      <vt:lpstr>PowerPoint Presentation</vt:lpstr>
      <vt:lpstr>2. Động tác tại chỗ trao tín gậy </vt:lpstr>
      <vt:lpstr>3. Động tác tại chỗ nhận tín gậy</vt:lpstr>
      <vt:lpstr>PowerPoint Presentation</vt:lpstr>
      <vt:lpstr>B. ĐÁ CẦU</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24</cp:revision>
  <dcterms:created xsi:type="dcterms:W3CDTF">2021-09-01T11:32:04Z</dcterms:created>
  <dcterms:modified xsi:type="dcterms:W3CDTF">2021-11-14T08:25:54Z</dcterms:modified>
</cp:coreProperties>
</file>